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4330"/>
    <a:srgbClr val="194C53"/>
    <a:srgbClr val="83BCAF"/>
    <a:srgbClr val="62B1DB"/>
    <a:srgbClr val="236673"/>
    <a:srgbClr val="F9DD29"/>
    <a:srgbClr val="C7362D"/>
    <a:srgbClr val="FD971D"/>
    <a:srgbClr val="A31F26"/>
    <a:srgbClr val="E8B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3BC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C943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194C5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40" name="Picture 39" descr="A picture containing logo&#10;&#10;Description automatically generated">
            <a:extLst>
              <a:ext uri="{FF2B5EF4-FFF2-40B4-BE49-F238E27FC236}">
                <a16:creationId xmlns:a16="http://schemas.microsoft.com/office/drawing/2014/main" id="{33826508-1E43-479E-B97E-9204AE9EDE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49" y="395421"/>
            <a:ext cx="3469302" cy="325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194C5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9911F4F-9520-46F0-B762-78B8D7E3A4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656" y="221390"/>
            <a:ext cx="915983" cy="826929"/>
          </a:xfrm>
          <a:prstGeom prst="rect">
            <a:avLst/>
          </a:prstGeom>
        </p:spPr>
      </p:pic>
      <p:pic>
        <p:nvPicPr>
          <p:cNvPr id="20" name="Picture 19" descr="A picture containing logo&#10;&#10;Description automatically generated">
            <a:extLst>
              <a:ext uri="{FF2B5EF4-FFF2-40B4-BE49-F238E27FC236}">
                <a16:creationId xmlns:a16="http://schemas.microsoft.com/office/drawing/2014/main" id="{C93DC43F-76DB-415C-924E-31B1F42621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51"/>
          <a:stretch/>
        </p:blipFill>
        <p:spPr>
          <a:xfrm>
            <a:off x="4947959" y="6415099"/>
            <a:ext cx="2296080" cy="405956"/>
          </a:xfrm>
          <a:prstGeom prst="rect">
            <a:avLst/>
          </a:prstGeom>
        </p:spPr>
      </p:pic>
      <p:pic>
        <p:nvPicPr>
          <p:cNvPr id="21" name="Picture 20" descr="A picture containing logo&#10;&#10;Description automatically generated">
            <a:extLst>
              <a:ext uri="{FF2B5EF4-FFF2-40B4-BE49-F238E27FC236}">
                <a16:creationId xmlns:a16="http://schemas.microsoft.com/office/drawing/2014/main" id="{3CF05EC2-493C-4151-9C46-7F62A7AD90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7" r="10997" b="18769"/>
          <a:stretch/>
        </p:blipFill>
        <p:spPr>
          <a:xfrm>
            <a:off x="11164200" y="246030"/>
            <a:ext cx="796142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194C53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194C5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CC667D7-61AB-449C-93F7-3005CD7C73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1656" y="221390"/>
            <a:ext cx="915983" cy="826929"/>
          </a:xfrm>
          <a:prstGeom prst="rect">
            <a:avLst/>
          </a:prstGeom>
        </p:spPr>
      </p:pic>
      <p:pic>
        <p:nvPicPr>
          <p:cNvPr id="21" name="Picture 20" descr="A picture containing logo&#10;&#10;Description automatically generated">
            <a:extLst>
              <a:ext uri="{FF2B5EF4-FFF2-40B4-BE49-F238E27FC236}">
                <a16:creationId xmlns:a16="http://schemas.microsoft.com/office/drawing/2014/main" id="{5FEEC10A-A44E-442C-BE18-BB62FE0D12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51"/>
          <a:stretch/>
        </p:blipFill>
        <p:spPr>
          <a:xfrm>
            <a:off x="4947959" y="6415099"/>
            <a:ext cx="2296080" cy="405956"/>
          </a:xfrm>
          <a:prstGeom prst="rect">
            <a:avLst/>
          </a:prstGeom>
        </p:spPr>
      </p:pic>
      <p:pic>
        <p:nvPicPr>
          <p:cNvPr id="23" name="Picture 22" descr="A picture containing logo&#10;&#10;Description automatically generated">
            <a:extLst>
              <a:ext uri="{FF2B5EF4-FFF2-40B4-BE49-F238E27FC236}">
                <a16:creationId xmlns:a16="http://schemas.microsoft.com/office/drawing/2014/main" id="{921CC595-F951-4870-AFCC-BBD4353F6D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7" r="10997" b="18769"/>
          <a:stretch/>
        </p:blipFill>
        <p:spPr>
          <a:xfrm>
            <a:off x="11164200" y="246030"/>
            <a:ext cx="796142" cy="7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C9433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5AD86D-D67B-428C-8530-EAB49A85C0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183"/>
          <a:stretch/>
        </p:blipFill>
        <p:spPr>
          <a:xfrm>
            <a:off x="6347686" y="0"/>
            <a:ext cx="58427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C9433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20443D-355D-43FB-88F4-98A75E8BA1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35" r="5333"/>
          <a:stretch/>
        </p:blipFill>
        <p:spPr>
          <a:xfrm>
            <a:off x="7" y="0"/>
            <a:ext cx="56526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83B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184E1C7A-28DD-4215-92CC-147E201C1B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51"/>
          <a:stretch/>
        </p:blipFill>
        <p:spPr>
          <a:xfrm>
            <a:off x="135814" y="6394615"/>
            <a:ext cx="2296080" cy="40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4.8.2021.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Strukture i vrste podataka u Pythonu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6130" y="1691415"/>
            <a:ext cx="10056223" cy="725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Koji znak ili znakovi niza će biti dohvaćeni na sljedećim slikama?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762795"/>
            <a:ext cx="3470516" cy="9144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364629"/>
            <a:ext cx="3470516" cy="8980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6573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68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podataka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84277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Programski jezik </a:t>
            </a:r>
            <a:r>
              <a:rPr lang="hr-HR" i="1" dirty="0" smtClean="0"/>
              <a:t>Python</a:t>
            </a:r>
            <a:r>
              <a:rPr lang="hr-HR" dirty="0" smtClean="0"/>
              <a:t> razlikuje nekoliko </a:t>
            </a:r>
            <a:r>
              <a:rPr lang="hr-HR" b="1" dirty="0" smtClean="0"/>
              <a:t>vrsta</a:t>
            </a:r>
            <a:r>
              <a:rPr lang="hr-HR" dirty="0" smtClean="0"/>
              <a:t> jednostavnih </a:t>
            </a:r>
            <a:r>
              <a:rPr lang="hr-HR" b="1" dirty="0" smtClean="0"/>
              <a:t>podataka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417" y="2586582"/>
            <a:ext cx="6705850" cy="253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Brojčani tip podataka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796367"/>
          </a:xfrm>
        </p:spPr>
        <p:txBody>
          <a:bodyPr/>
          <a:lstStyle/>
          <a:p>
            <a:pPr marL="0" indent="0">
              <a:buNone/>
            </a:pPr>
            <a:r>
              <a:rPr lang="hr-HR" i="1" dirty="0" smtClean="0"/>
              <a:t>Python</a:t>
            </a:r>
            <a:r>
              <a:rPr lang="hr-HR" dirty="0" smtClean="0"/>
              <a:t> može prikazivati </a:t>
            </a:r>
            <a:r>
              <a:rPr lang="hr-HR" b="1" dirty="0" smtClean="0"/>
              <a:t>cjelobrojne vrijednosti </a:t>
            </a:r>
            <a:r>
              <a:rPr lang="hr-HR" dirty="0" smtClean="0"/>
              <a:t>– cijele brojeve (pozitivne i negativne) te </a:t>
            </a:r>
            <a:r>
              <a:rPr lang="hr-HR" b="1" dirty="0" smtClean="0"/>
              <a:t>decimalne brojeve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Decimalne brojeve </a:t>
            </a:r>
            <a:r>
              <a:rPr lang="hr-HR" i="1" dirty="0" smtClean="0"/>
              <a:t>Python</a:t>
            </a:r>
            <a:r>
              <a:rPr lang="hr-HR" dirty="0" smtClean="0"/>
              <a:t> prikazuje kao u matematici, dvije cjelobrojne vrijednosti odvojene </a:t>
            </a:r>
            <a:r>
              <a:rPr lang="hr-HR" b="1" dirty="0" smtClean="0"/>
              <a:t>decimalnom</a:t>
            </a:r>
            <a:r>
              <a:rPr lang="hr-HR" dirty="0" smtClean="0"/>
              <a:t> </a:t>
            </a:r>
            <a:r>
              <a:rPr lang="hr-HR" b="1" dirty="0" smtClean="0"/>
              <a:t>točkom</a:t>
            </a:r>
            <a:r>
              <a:rPr lang="hr-HR" dirty="0" smtClean="0"/>
              <a:t>.</a:t>
            </a:r>
            <a:endParaRPr lang="hr-HR" dirty="0"/>
          </a:p>
        </p:txBody>
      </p:sp>
      <p:grpSp>
        <p:nvGrpSpPr>
          <p:cNvPr id="12" name="Grupa 11"/>
          <p:cNvGrpSpPr/>
          <p:nvPr/>
        </p:nvGrpSpPr>
        <p:grpSpPr>
          <a:xfrm>
            <a:off x="1371462" y="3860078"/>
            <a:ext cx="9444584" cy="2099393"/>
            <a:chOff x="927325" y="3709986"/>
            <a:chExt cx="9736122" cy="2125384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7325" y="3709986"/>
              <a:ext cx="1885678" cy="21253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3167" y="3709987"/>
              <a:ext cx="2190280" cy="21253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0" name="Pravokutnik 9"/>
            <p:cNvSpPr/>
            <p:nvPr/>
          </p:nvSpPr>
          <p:spPr>
            <a:xfrm>
              <a:off x="2813003" y="4490630"/>
              <a:ext cx="197092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Cijeli brojevi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5758448" y="4490630"/>
              <a:ext cx="2714719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Decimalni brojevi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53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04694A-DF52-4881-888D-FFB9269A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tip podataka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2240504"/>
          </a:xfrm>
        </p:spPr>
        <p:txBody>
          <a:bodyPr/>
          <a:lstStyle/>
          <a:p>
            <a:r>
              <a:rPr lang="hr-HR" dirty="0" smtClean="0"/>
              <a:t>koristimo u naredbama grananja prilikom ispitivanja </a:t>
            </a:r>
            <a:r>
              <a:rPr lang="hr-HR" b="1" dirty="0" smtClean="0"/>
              <a:t>logičkih</a:t>
            </a:r>
            <a:r>
              <a:rPr lang="hr-HR" dirty="0" smtClean="0"/>
              <a:t> </a:t>
            </a:r>
            <a:r>
              <a:rPr lang="hr-HR" b="1" dirty="0" smtClean="0"/>
              <a:t>uvjeta</a:t>
            </a:r>
            <a:r>
              <a:rPr lang="hr-HR" dirty="0" smtClean="0"/>
              <a:t> – izraza koji mogu imati samo dvije vrijednosti – </a:t>
            </a:r>
            <a:r>
              <a:rPr lang="hr-HR" b="1" dirty="0" smtClean="0"/>
              <a:t>True</a:t>
            </a:r>
            <a:r>
              <a:rPr lang="hr-HR" dirty="0" smtClean="0"/>
              <a:t> (istina) ili </a:t>
            </a:r>
            <a:r>
              <a:rPr lang="hr-HR" b="1" dirty="0" smtClean="0"/>
              <a:t>False</a:t>
            </a:r>
            <a:r>
              <a:rPr lang="hr-HR" dirty="0" smtClean="0"/>
              <a:t> (laž).</a:t>
            </a:r>
          </a:p>
          <a:p>
            <a:r>
              <a:rPr lang="hr-HR" dirty="0" smtClean="0"/>
              <a:t>ovisno o logičkom uvjetu, program donosi odluku o daljnjem ponašanju programa.</a:t>
            </a:r>
            <a:endParaRPr lang="hr-HR" dirty="0"/>
          </a:p>
        </p:txBody>
      </p:sp>
      <p:grpSp>
        <p:nvGrpSpPr>
          <p:cNvPr id="9" name="Grupa 8"/>
          <p:cNvGrpSpPr/>
          <p:nvPr/>
        </p:nvGrpSpPr>
        <p:grpSpPr>
          <a:xfrm>
            <a:off x="1798184" y="4134396"/>
            <a:ext cx="8415700" cy="1552849"/>
            <a:chOff x="1197292" y="4304213"/>
            <a:chExt cx="8415700" cy="1552849"/>
          </a:xfrm>
        </p:grpSpPr>
        <p:pic>
          <p:nvPicPr>
            <p:cNvPr id="3" name="Slika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7292" y="4304215"/>
              <a:ext cx="2918777" cy="155284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6069" y="4304214"/>
              <a:ext cx="2631213" cy="155284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8" name="Slika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47282" y="4304213"/>
              <a:ext cx="2865710" cy="15528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Znakovni niz podataka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1627" y="2240056"/>
            <a:ext cx="5967550" cy="3416161"/>
          </a:xfrm>
        </p:spPr>
        <p:txBody>
          <a:bodyPr/>
          <a:lstStyle/>
          <a:p>
            <a:r>
              <a:rPr lang="hr-HR" dirty="0" smtClean="0"/>
              <a:t>osnovni je tip podataka za pohranjivanje tekstualnih vrijednosti.</a:t>
            </a:r>
          </a:p>
          <a:p>
            <a:endParaRPr lang="hr-HR" dirty="0" smtClean="0"/>
          </a:p>
          <a:p>
            <a:r>
              <a:rPr lang="hr-HR" dirty="0" smtClean="0"/>
              <a:t>riječ ili rečenica zapisana unutar zatvorenih polunavodnika ili navodnika. 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6676620" y="1996676"/>
            <a:ext cx="4936260" cy="3110900"/>
            <a:chOff x="6820311" y="2793511"/>
            <a:chExt cx="4533488" cy="2771266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0312" y="2793511"/>
              <a:ext cx="2601971" cy="14357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20311" y="4229236"/>
              <a:ext cx="4533488" cy="13355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5116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Znakovni niz podataka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03872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Nad znakovnim nizom podataka možemo primjenjivati </a:t>
            </a:r>
            <a:r>
              <a:rPr lang="hr-HR" b="1" dirty="0" smtClean="0"/>
              <a:t>matematičke</a:t>
            </a:r>
            <a:r>
              <a:rPr lang="hr-HR" dirty="0" smtClean="0"/>
              <a:t> </a:t>
            </a:r>
            <a:r>
              <a:rPr lang="hr-HR" b="1" dirty="0" smtClean="0"/>
              <a:t>operatore</a:t>
            </a:r>
            <a:r>
              <a:rPr lang="hr-HR" dirty="0" smtClean="0"/>
              <a:t> poput zbrajanja i množenja. 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2899952" y="3206935"/>
            <a:ext cx="6175654" cy="1881576"/>
            <a:chOff x="1005838" y="3102432"/>
            <a:chExt cx="6175654" cy="1881576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5838" y="3102432"/>
              <a:ext cx="3122023" cy="188157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27861" y="3102432"/>
              <a:ext cx="3053631" cy="12736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2799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Indeksiranje znakovnog niza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953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Brojčano</a:t>
            </a:r>
            <a:r>
              <a:rPr lang="hr-HR" dirty="0" smtClean="0"/>
              <a:t> </a:t>
            </a:r>
            <a:r>
              <a:rPr lang="hr-HR" b="1" dirty="0" smtClean="0"/>
              <a:t>označavanje</a:t>
            </a:r>
            <a:r>
              <a:rPr lang="hr-HR" dirty="0" smtClean="0"/>
              <a:t> položaja znakova unutar nekog znakovnog niza naziva se </a:t>
            </a:r>
            <a:r>
              <a:rPr lang="hr-HR" b="1" dirty="0" smtClean="0"/>
              <a:t>indeksiranje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b="1" dirty="0" smtClean="0"/>
              <a:t>Prvom</a:t>
            </a:r>
            <a:r>
              <a:rPr lang="hr-HR" dirty="0" smtClean="0"/>
              <a:t> se znaku niza uvijek pridružuje indeks </a:t>
            </a:r>
            <a:r>
              <a:rPr lang="hr-HR" b="1" dirty="0" smtClean="0"/>
              <a:t>nula</a:t>
            </a:r>
            <a:r>
              <a:rPr lang="hr-HR" dirty="0" smtClean="0"/>
              <a:t> (0), a svakom </a:t>
            </a:r>
            <a:r>
              <a:rPr lang="hr-HR" b="1" dirty="0" smtClean="0"/>
              <a:t>sljedećem</a:t>
            </a:r>
            <a:r>
              <a:rPr lang="hr-HR" dirty="0" smtClean="0"/>
              <a:t> znaku </a:t>
            </a:r>
            <a:r>
              <a:rPr lang="hr-HR" b="1" dirty="0" smtClean="0"/>
              <a:t>sljedeći</a:t>
            </a:r>
            <a:r>
              <a:rPr lang="hr-HR" dirty="0" smtClean="0"/>
              <a:t> </a:t>
            </a:r>
            <a:r>
              <a:rPr lang="hr-HR" b="1" dirty="0" smtClean="0"/>
              <a:t>broj</a:t>
            </a:r>
            <a:r>
              <a:rPr lang="hr-HR" dirty="0" smtClean="0"/>
              <a:t>: 1, 2, 3, …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174" y="4016832"/>
            <a:ext cx="86296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2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Dohvaćanje znakova niza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21155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Ukoliko želimo dohvatiti </a:t>
            </a:r>
            <a:r>
              <a:rPr lang="hr-HR" b="1" dirty="0" smtClean="0"/>
              <a:t>pojedini</a:t>
            </a:r>
            <a:r>
              <a:rPr lang="hr-HR" dirty="0" smtClean="0"/>
              <a:t> </a:t>
            </a:r>
            <a:r>
              <a:rPr lang="hr-HR" b="1" dirty="0" smtClean="0"/>
              <a:t>znak</a:t>
            </a:r>
            <a:r>
              <a:rPr lang="hr-HR" dirty="0" smtClean="0"/>
              <a:t> nekog znakovnog niza to možemo učiniti tako da unutar </a:t>
            </a:r>
            <a:r>
              <a:rPr lang="hr-HR" b="1" dirty="0" smtClean="0"/>
              <a:t>uglatih</a:t>
            </a:r>
            <a:r>
              <a:rPr lang="hr-HR" dirty="0" smtClean="0"/>
              <a:t> zagrada upišemo indeks znaka.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799" y="2984866"/>
            <a:ext cx="92964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6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Dohvaćanje znakova niza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33916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Ako želimo istodobno dohvatiti </a:t>
            </a:r>
            <a:r>
              <a:rPr lang="hr-HR" b="1" dirty="0" smtClean="0"/>
              <a:t>više znakova </a:t>
            </a:r>
            <a:r>
              <a:rPr lang="hr-HR" dirty="0" smtClean="0"/>
              <a:t>nekog znakovnog niza, unutar uglatih zagrada moramo upisati indeks </a:t>
            </a:r>
            <a:r>
              <a:rPr lang="hr-HR" b="1" dirty="0" smtClean="0"/>
              <a:t>početnog</a:t>
            </a:r>
            <a:r>
              <a:rPr lang="hr-HR" dirty="0" smtClean="0"/>
              <a:t> i </a:t>
            </a:r>
            <a:r>
              <a:rPr lang="hr-HR" b="1" dirty="0" smtClean="0"/>
              <a:t>krajnjeg</a:t>
            </a:r>
            <a:r>
              <a:rPr lang="hr-HR" dirty="0" smtClean="0"/>
              <a:t> znaka odabranog isječka odvojenih znakom </a:t>
            </a:r>
            <a:r>
              <a:rPr lang="hr-HR" b="1" dirty="0" smtClean="0"/>
              <a:t>dvotočke</a:t>
            </a:r>
            <a:r>
              <a:rPr lang="hr-HR" dirty="0" smtClean="0"/>
              <a:t> (</a:t>
            </a:r>
            <a:r>
              <a:rPr lang="hr-HR" b="1" dirty="0" smtClean="0">
                <a:sym typeface="Wingdings" panose="05000000000000000000" pitchFamily="2" charset="2"/>
              </a:rPr>
              <a:t>:</a:t>
            </a:r>
            <a:r>
              <a:rPr lang="hr-HR" dirty="0" smtClean="0">
                <a:sym typeface="Wingdings" panose="05000000000000000000" pitchFamily="2" charset="2"/>
              </a:rPr>
              <a:t>).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505" y="2952206"/>
            <a:ext cx="7138988" cy="323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3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241</Words>
  <Application>Microsoft Office PowerPoint</Application>
  <PresentationFormat>Široki zaslon</PresentationFormat>
  <Paragraphs>26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Strukture i vrste podataka u Pythonu</vt:lpstr>
      <vt:lpstr>Vrste podataka</vt:lpstr>
      <vt:lpstr>Brojčani tip podataka</vt:lpstr>
      <vt:lpstr>Logički tip podataka</vt:lpstr>
      <vt:lpstr>Znakovni niz podataka</vt:lpstr>
      <vt:lpstr>Znakovni niz podataka</vt:lpstr>
      <vt:lpstr>Indeksiranje znakovnog niza</vt:lpstr>
      <vt:lpstr>Dohvaćanje znakova niza</vt:lpstr>
      <vt:lpstr>Dohvaćanje znakova niza</vt:lpstr>
      <vt:lpstr>ZADATAK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Admin</cp:lastModifiedBy>
  <cp:revision>20</cp:revision>
  <dcterms:created xsi:type="dcterms:W3CDTF">2021-04-08T02:08:44Z</dcterms:created>
  <dcterms:modified xsi:type="dcterms:W3CDTF">2021-08-04T10:54:55Z</dcterms:modified>
</cp:coreProperties>
</file>